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2" r:id="rId3"/>
    <p:sldId id="261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0275" autoAdjust="0"/>
  </p:normalViewPr>
  <p:slideViewPr>
    <p:cSldViewPr>
      <p:cViewPr>
        <p:scale>
          <a:sx n="74" d="100"/>
          <a:sy n="74" d="100"/>
        </p:scale>
        <p:origin x="-97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79FCA4-B203-439A-959B-4025047D40E3}" type="datetimeFigureOut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5BB392-AA07-41B3-91EE-3ABD565092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529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9A26E3-6FBB-41CE-ADE2-424B4AC5EB61}" type="datetimeFigureOut">
              <a:rPr lang="de-DE"/>
              <a:pPr>
                <a:defRPr/>
              </a:pPr>
              <a:t>09.10.2019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3AD784-BE21-4E85-91D6-4796CD83BB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712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3AD784-BE21-4E85-91D6-4796CD83BBC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30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All diese neuen Tätigkeitsfelder sind schon in der bisheriger analoger Arbeit angelegt, aber sie digital in einer deutlich größeren Dimension auszuleben, </a:t>
            </a:r>
            <a:r>
              <a:rPr lang="de-DE" altLang="de-DE" b="1" smtClean="0"/>
              <a:t>erfordert</a:t>
            </a:r>
            <a:r>
              <a:rPr lang="de-DE" altLang="de-DE" smtClean="0"/>
              <a:t> neben strukturellen Veränderungen auch enorme digitale Ressourcen / Digitalisate unseres Besitzes zur weitern </a:t>
            </a:r>
            <a:r>
              <a:rPr lang="de-DE" altLang="de-DE" b="1" smtClean="0"/>
              <a:t>Nachnutzung</a:t>
            </a:r>
            <a:r>
              <a:rPr lang="de-DE" altLang="de-DE" smtClean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BDE79-EB57-476E-A6BF-BB81DD89D70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All diese neuen Tätigkeitsfelder sind schon in der bisheriger analoger Arbeit angelegt, aber sie digital in einer deutlich größeren Dimension auszuleben, </a:t>
            </a:r>
            <a:r>
              <a:rPr lang="de-DE" altLang="de-DE" b="1" smtClean="0"/>
              <a:t>erfordert</a:t>
            </a:r>
            <a:r>
              <a:rPr lang="de-DE" altLang="de-DE" smtClean="0"/>
              <a:t> neben strukturellen Veränderungen auch enorme digitale Ressourcen / Digitalisate unseres Besitzes zur weitern </a:t>
            </a:r>
            <a:r>
              <a:rPr lang="de-DE" altLang="de-DE" b="1" smtClean="0"/>
              <a:t>Nachnutzung</a:t>
            </a:r>
            <a:r>
              <a:rPr lang="de-DE" altLang="de-DE" smtClean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BDE79-EB57-476E-A6BF-BB81DD89D70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Wenn… wir sprechen von wirklich starken Veränderungen , die das Tätigkeitsspektrum jedes einzelnen Mitarbeiters betrifft, wir sprechen von einem veränderten Wahrnehmen der Besucher und Nutzer, von Ende des autoritären Expertentums etc. … UND….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2A4CC-2279-4BB1-9160-70162E621A6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-4763"/>
            <a:ext cx="69865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30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E4A6-01CB-4F58-8158-4E9CCDFFF3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77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B6A8-56CC-4593-9A32-8674AC0590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56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87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0"/>
            <a:ext cx="25415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99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</p:txBody>
      </p:sp>
      <p:sp>
        <p:nvSpPr>
          <p:cNvPr id="1028" name="Foliennummernplatzhalter 4"/>
          <p:cNvSpPr>
            <a:spLocks noGrp="1"/>
          </p:cNvSpPr>
          <p:nvPr>
            <p:ph type="sldNum" sz="quarter" idx="4"/>
          </p:nvPr>
        </p:nvSpPr>
        <p:spPr bwMode="auto">
          <a:xfrm>
            <a:off x="8243888" y="6308725"/>
            <a:ext cx="6492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AA03159-FD9B-48CD-9501-CB8C12DEE0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2" r:id="rId2"/>
    <p:sldLayoutId id="2147483683" r:id="rId3"/>
    <p:sldLayoutId id="214748368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tagging.cds-gromk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1"/>
          <p:cNvSpPr>
            <a:spLocks noGrp="1"/>
          </p:cNvSpPr>
          <p:nvPr>
            <p:ph idx="1"/>
          </p:nvPr>
        </p:nvSpPr>
        <p:spPr>
          <a:xfrm>
            <a:off x="410858" y="1639887"/>
            <a:ext cx="749935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de-DE" dirty="0" smtClean="0"/>
              <a:t>		</a:t>
            </a:r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„</a:t>
            </a:r>
            <a:r>
              <a:rPr lang="de-DE" b="1" dirty="0" smtClean="0"/>
              <a:t>Digitalisierung </a:t>
            </a:r>
            <a:r>
              <a:rPr lang="de-DE" b="1" dirty="0"/>
              <a:t>der historischen Bildstelle 1984-2004 / Teilbestand I“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digiS</a:t>
            </a:r>
            <a:r>
              <a:rPr lang="de-DE" dirty="0" smtClean="0"/>
              <a:t>-Projekt </a:t>
            </a:r>
            <a:r>
              <a:rPr lang="de-DE" dirty="0"/>
              <a:t>des Deutschen Technikmuseums </a:t>
            </a:r>
            <a:r>
              <a:rPr lang="de-DE" dirty="0" smtClean="0"/>
              <a:t>2019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400" dirty="0" err="1" smtClean="0"/>
              <a:t>Cumulus</a:t>
            </a:r>
            <a:r>
              <a:rPr lang="de-DE" sz="2400" dirty="0" smtClean="0"/>
              <a:t>-</a:t>
            </a:r>
            <a:r>
              <a:rPr lang="de-DE" sz="2400" dirty="0" err="1" smtClean="0"/>
              <a:t>Augias</a:t>
            </a:r>
            <a:r>
              <a:rPr lang="de-DE" sz="2400" dirty="0" smtClean="0"/>
              <a:t>-Schnittstelle </a:t>
            </a:r>
            <a:r>
              <a:rPr lang="de-DE" sz="2400" dirty="0"/>
              <a:t>und Auto-</a:t>
            </a:r>
            <a:r>
              <a:rPr lang="de-DE" sz="2400" dirty="0" err="1"/>
              <a:t>Tagging</a:t>
            </a:r>
            <a:r>
              <a:rPr lang="de-DE" sz="2400" dirty="0"/>
              <a:t>  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altLang="de-DE" dirty="0" smtClean="0"/>
          </a:p>
          <a:p>
            <a:pPr eaLnBrk="1" hangingPunct="1">
              <a:defRPr/>
            </a:pPr>
            <a:endParaRPr lang="de-DE" alt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D26EB5-0FEB-45A3-A64C-E55FFC131C9A}" type="slidenum">
              <a:rPr lang="de-DE" kern="0">
                <a:solidFill>
                  <a:sysClr val="windowText" lastClr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51520" y="233024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 smtClean="0">
                <a:latin typeface="Tahoma" pitchFamily="34" charset="0"/>
                <a:cs typeface="Tahoma" pitchFamily="34" charset="0"/>
              </a:rPr>
              <a:t>Herbsttagung 2019 | 21.10.2019</a:t>
            </a:r>
          </a:p>
          <a:p>
            <a:pPr>
              <a:lnSpc>
                <a:spcPts val="1700"/>
              </a:lnSpc>
              <a:defRPr/>
            </a:pPr>
            <a:endParaRPr lang="de-DE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 err="1">
                <a:latin typeface="Tahoma" pitchFamily="34" charset="0"/>
              </a:rPr>
              <a:t>Direktion_Digitale</a:t>
            </a:r>
            <a:r>
              <a:rPr lang="de-DE" sz="1400" dirty="0">
                <a:latin typeface="Tahoma" pitchFamily="34" charset="0"/>
              </a:rPr>
              <a:t> Strategie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3" y="1381977"/>
            <a:ext cx="8886326" cy="4783873"/>
          </a:xfrm>
          <a:noFill/>
          <a:effectLst>
            <a:glow>
              <a:schemeClr val="accent1"/>
            </a:glow>
            <a:softEdge rad="0"/>
          </a:effec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618FEF3-B56D-4C52-A025-6BB1168DFF39}" type="slidenum">
              <a:rPr lang="de-DE" altLang="de-DE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10</a:t>
            </a:fld>
            <a:endParaRPr lang="de-DE" altLang="de-DE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35317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chemeClr val="accent1"/>
                </a:solidFill>
              </a:rPr>
              <a:t>Schnittstelle </a:t>
            </a:r>
            <a:r>
              <a:rPr lang="de-DE" kern="0" dirty="0" err="1" smtClean="0">
                <a:solidFill>
                  <a:schemeClr val="accent1"/>
                </a:solidFill>
              </a:rPr>
              <a:t>Cumulus</a:t>
            </a:r>
            <a:r>
              <a:rPr lang="de-DE" kern="0" dirty="0" smtClean="0">
                <a:solidFill>
                  <a:schemeClr val="accent1"/>
                </a:solidFill>
              </a:rPr>
              <a:t>/</a:t>
            </a:r>
            <a:r>
              <a:rPr lang="de-DE" kern="0" dirty="0" err="1" smtClean="0">
                <a:solidFill>
                  <a:schemeClr val="accent1"/>
                </a:solidFill>
              </a:rPr>
              <a:t>Augias</a:t>
            </a:r>
            <a:r>
              <a:rPr lang="de-DE" kern="0" dirty="0">
                <a:solidFill>
                  <a:schemeClr val="accent1"/>
                </a:solidFill>
              </a:rPr>
              <a:t> </a:t>
            </a:r>
            <a:r>
              <a:rPr lang="de-DE" kern="0" dirty="0" smtClean="0">
                <a:solidFill>
                  <a:schemeClr val="accent1"/>
                </a:solidFill>
              </a:rPr>
              <a:t>Archiv 9.2</a:t>
            </a:r>
          </a:p>
        </p:txBody>
      </p:sp>
      <p:cxnSp>
        <p:nvCxnSpPr>
          <p:cNvPr id="4103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2" y="2132856"/>
            <a:ext cx="2857748" cy="18442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059832" y="2060848"/>
            <a:ext cx="2952328" cy="19442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0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5" y="1449957"/>
            <a:ext cx="8760619" cy="4699706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618FEF3-B56D-4C52-A025-6BB1168DFF39}" type="slidenum">
              <a:rPr lang="de-DE" altLang="de-DE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11</a:t>
            </a:fld>
            <a:endParaRPr lang="de-DE" altLang="de-DE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35317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chemeClr val="accent1"/>
                </a:solidFill>
              </a:rPr>
              <a:t>Schnittstelle </a:t>
            </a:r>
            <a:r>
              <a:rPr lang="de-DE" kern="0" dirty="0" err="1" smtClean="0">
                <a:solidFill>
                  <a:schemeClr val="accent1"/>
                </a:solidFill>
              </a:rPr>
              <a:t>Cumulus</a:t>
            </a:r>
            <a:r>
              <a:rPr lang="de-DE" kern="0" dirty="0" smtClean="0">
                <a:solidFill>
                  <a:schemeClr val="accent1"/>
                </a:solidFill>
              </a:rPr>
              <a:t>/</a:t>
            </a:r>
            <a:r>
              <a:rPr lang="de-DE" kern="0" dirty="0" err="1" smtClean="0">
                <a:solidFill>
                  <a:schemeClr val="accent1"/>
                </a:solidFill>
              </a:rPr>
              <a:t>Augias</a:t>
            </a:r>
            <a:r>
              <a:rPr lang="de-DE" kern="0" dirty="0">
                <a:solidFill>
                  <a:schemeClr val="accent1"/>
                </a:solidFill>
              </a:rPr>
              <a:t> </a:t>
            </a:r>
            <a:r>
              <a:rPr lang="de-DE" kern="0" dirty="0" smtClean="0">
                <a:solidFill>
                  <a:schemeClr val="accent1"/>
                </a:solidFill>
              </a:rPr>
              <a:t>Archiv 9.2</a:t>
            </a:r>
          </a:p>
        </p:txBody>
      </p:sp>
      <p:cxnSp>
        <p:nvCxnSpPr>
          <p:cNvPr id="4103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hteck 7"/>
          <p:cNvSpPr/>
          <p:nvPr/>
        </p:nvSpPr>
        <p:spPr>
          <a:xfrm>
            <a:off x="1415479" y="2327422"/>
            <a:ext cx="3024336" cy="36724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6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6381"/>
            <a:ext cx="4282685" cy="4525963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618FEF3-B56D-4C52-A025-6BB1168DFF39}" type="slidenum">
              <a:rPr lang="de-DE" altLang="de-DE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12</a:t>
            </a:fld>
            <a:endParaRPr lang="de-DE" altLang="de-DE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35317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chemeClr val="accent1"/>
                </a:solidFill>
              </a:rPr>
              <a:t>Schnittstelle </a:t>
            </a:r>
            <a:r>
              <a:rPr lang="de-DE" kern="0" dirty="0" err="1" smtClean="0">
                <a:solidFill>
                  <a:schemeClr val="accent1"/>
                </a:solidFill>
              </a:rPr>
              <a:t>Cumulus</a:t>
            </a:r>
            <a:r>
              <a:rPr lang="de-DE" kern="0" dirty="0" smtClean="0">
                <a:solidFill>
                  <a:schemeClr val="accent1"/>
                </a:solidFill>
              </a:rPr>
              <a:t>/</a:t>
            </a:r>
            <a:r>
              <a:rPr lang="de-DE" kern="0" dirty="0" err="1" smtClean="0">
                <a:solidFill>
                  <a:schemeClr val="accent1"/>
                </a:solidFill>
              </a:rPr>
              <a:t>Augias</a:t>
            </a:r>
            <a:r>
              <a:rPr lang="de-DE" kern="0" dirty="0">
                <a:solidFill>
                  <a:schemeClr val="accent1"/>
                </a:solidFill>
              </a:rPr>
              <a:t> </a:t>
            </a:r>
            <a:r>
              <a:rPr lang="de-DE" kern="0" dirty="0" smtClean="0">
                <a:solidFill>
                  <a:schemeClr val="accent1"/>
                </a:solidFill>
              </a:rPr>
              <a:t>Archiv 9.2</a:t>
            </a:r>
          </a:p>
        </p:txBody>
      </p:sp>
      <p:cxnSp>
        <p:nvCxnSpPr>
          <p:cNvPr id="4103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89" y="1527585"/>
            <a:ext cx="4287412" cy="45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1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„Erstverzeichnung“ bei umfangreichen Beständen ohne </a:t>
            </a:r>
            <a:r>
              <a:rPr lang="de-DE" altLang="de-DE" dirty="0" err="1" smtClean="0"/>
              <a:t>descriptive</a:t>
            </a:r>
            <a:r>
              <a:rPr lang="de-DE" altLang="de-DE" dirty="0" smtClean="0"/>
              <a:t> Metadaten</a:t>
            </a:r>
          </a:p>
          <a:p>
            <a:pPr eaLnBrk="1" hangingPunct="1"/>
            <a:r>
              <a:rPr lang="de-DE" altLang="de-DE" dirty="0" smtClean="0"/>
              <a:t>Zusätzliche Schlagworte für die Recherche </a:t>
            </a:r>
            <a:r>
              <a:rPr lang="de-DE" altLang="de-DE" dirty="0" smtClean="0">
                <a:sym typeface="Wingdings" panose="05000000000000000000" pitchFamily="2" charset="2"/>
              </a:rPr>
              <a:t> Darstellung in einem extra Kategorienbaum</a:t>
            </a:r>
            <a:endParaRPr lang="de-DE" altLang="de-DE" dirty="0" smtClean="0"/>
          </a:p>
          <a:p>
            <a:pPr eaLnBrk="1" hangingPunct="1"/>
            <a:r>
              <a:rPr lang="de-DE" altLang="de-DE" dirty="0" smtClean="0"/>
              <a:t>Zeitersparnis bei Verzeichnung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 smtClean="0"/>
          </a:p>
          <a:p>
            <a:r>
              <a:rPr lang="de-DE" altLang="de-DE" dirty="0" smtClean="0">
                <a:hlinkClick r:id="rId2"/>
              </a:rPr>
              <a:t>https://autotagging.cds-gromke.com</a:t>
            </a:r>
            <a:endParaRPr lang="de-DE" alt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618FEF3-B56D-4C52-A025-6BB1168DFF39}" type="slidenum">
              <a:rPr lang="de-DE" altLang="de-DE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13</a:t>
            </a:fld>
            <a:endParaRPr lang="de-DE" altLang="de-DE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35317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chemeClr val="accent1"/>
                </a:solidFill>
              </a:rPr>
              <a:t>Nutzung des Auto-</a:t>
            </a:r>
            <a:r>
              <a:rPr lang="de-DE" kern="0" dirty="0" err="1" smtClean="0">
                <a:solidFill>
                  <a:schemeClr val="accent1"/>
                </a:solidFill>
              </a:rPr>
              <a:t>Tagging</a:t>
            </a:r>
            <a:endParaRPr lang="de-DE" kern="0" dirty="0" smtClean="0">
              <a:solidFill>
                <a:schemeClr val="accent1"/>
              </a:solidFill>
            </a:endParaRPr>
          </a:p>
        </p:txBody>
      </p:sp>
      <p:cxnSp>
        <p:nvCxnSpPr>
          <p:cNvPr id="4103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212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Datenqualität noch nicht optimal </a:t>
            </a:r>
            <a:r>
              <a:rPr lang="de-DE" altLang="de-DE" dirty="0" smtClean="0">
                <a:sym typeface="Wingdings" panose="05000000000000000000" pitchFamily="2" charset="2"/>
              </a:rPr>
              <a:t> manuelle </a:t>
            </a:r>
            <a:r>
              <a:rPr lang="de-DE" altLang="de-DE" dirty="0" smtClean="0"/>
              <a:t>Nacharbeiten notwendig</a:t>
            </a:r>
          </a:p>
          <a:p>
            <a:pPr eaLnBrk="1" hangingPunct="1"/>
            <a:r>
              <a:rPr lang="de-DE" altLang="de-DE" dirty="0" smtClean="0"/>
              <a:t>„Klare“, einfache Bilder werden scheinbar besser erkannt</a:t>
            </a:r>
          </a:p>
          <a:p>
            <a:pPr eaLnBrk="1" hangingPunct="1"/>
            <a:r>
              <a:rPr lang="de-DE" altLang="de-DE" dirty="0" smtClean="0"/>
              <a:t>Aber: für erste Verzeichnung ausreichend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618FEF3-B56D-4C52-A025-6BB1168DFF39}" type="slidenum">
              <a:rPr lang="de-DE" altLang="de-DE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14</a:t>
            </a:fld>
            <a:endParaRPr lang="de-DE" altLang="de-DE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35317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chemeClr val="accent1"/>
                </a:solidFill>
              </a:rPr>
              <a:t>Nutzung des Auto-</a:t>
            </a:r>
            <a:r>
              <a:rPr lang="de-DE" kern="0" dirty="0" err="1" smtClean="0">
                <a:solidFill>
                  <a:schemeClr val="accent1"/>
                </a:solidFill>
              </a:rPr>
              <a:t>Tagging</a:t>
            </a:r>
            <a:endParaRPr lang="de-DE" kern="0" dirty="0" smtClean="0">
              <a:solidFill>
                <a:schemeClr val="accent1"/>
              </a:solidFill>
            </a:endParaRPr>
          </a:p>
        </p:txBody>
      </p:sp>
      <p:cxnSp>
        <p:nvCxnSpPr>
          <p:cNvPr id="4103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322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1600200"/>
            <a:ext cx="771480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algn="ctr"/>
            <a:endParaRPr lang="de-DE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457200" algn="ctr"/>
            <a:endParaRPr lang="de-DE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457200" algn="ctr"/>
            <a:r>
              <a:rPr lang="de-DE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Bei Fragen sprechen Sie uns gerne an.</a:t>
            </a:r>
            <a:endParaRPr lang="de-DE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457200" algn="ctr"/>
            <a:endParaRPr lang="de-DE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457200" algn="ctr"/>
            <a:endParaRPr lang="de-DE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457200" algn="ctr"/>
            <a:r>
              <a:rPr lang="de-DE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Marcel Ruhl / Bettina Gries</a:t>
            </a:r>
            <a:endParaRPr lang="de-DE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  <a:p>
            <a:pPr marL="457200" algn="ctr"/>
            <a:r>
              <a:rPr lang="de-DE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(ruhl@sdtb.de) / (gries@sdtb.de)</a:t>
            </a:r>
            <a:endParaRPr lang="de-DE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8244000" y="6308640"/>
            <a:ext cx="649080" cy="286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fld id="{CE052E4F-3F13-4768-8878-DD424277548E}" type="slidenum">
              <a:rPr lang="de-DE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</a:rPr>
              <a:t>15</a:t>
            </a:fld>
            <a:endParaRPr lang="de-DE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55680" y="260280"/>
            <a:ext cx="6303600" cy="2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156" name="CustomShape 4"/>
          <p:cNvSpPr/>
          <p:nvPr/>
        </p:nvSpPr>
        <p:spPr>
          <a:xfrm>
            <a:off x="395280" y="6165720"/>
            <a:ext cx="7349760" cy="4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157" name="Line 5"/>
          <p:cNvSpPr/>
          <p:nvPr/>
        </p:nvSpPr>
        <p:spPr>
          <a:xfrm>
            <a:off x="3507480" y="3356992"/>
            <a:ext cx="2158920" cy="0"/>
          </a:xfrm>
          <a:prstGeom prst="line">
            <a:avLst/>
          </a:prstGeom>
          <a:ln w="57240">
            <a:solidFill>
              <a:srgbClr val="C3002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173105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U:\digis\Fotos\Bildstelle_Dia_451_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2" y="1709721"/>
            <a:ext cx="2018465" cy="31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:\digis\Fotos\Bildstelle_Dia_490_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01" y="4225609"/>
            <a:ext cx="3684724" cy="23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Inhaltsplatzhalter 1"/>
          <p:cNvSpPr>
            <a:spLocks noGrp="1"/>
          </p:cNvSpPr>
          <p:nvPr>
            <p:ph idx="1"/>
          </p:nvPr>
        </p:nvSpPr>
        <p:spPr>
          <a:xfrm>
            <a:off x="1290067" y="1306513"/>
            <a:ext cx="7853933" cy="5030019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de-DE" altLang="de-DE" dirty="0"/>
          </a:p>
          <a:p>
            <a:pPr marL="0" indent="0">
              <a:buNone/>
              <a:defRPr/>
            </a:pPr>
            <a:r>
              <a:rPr lang="de-DE" altLang="de-DE" dirty="0" smtClean="0"/>
              <a:t>	</a:t>
            </a:r>
            <a:endParaRPr lang="de-DE" altLang="de-DE" sz="36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3600" dirty="0" smtClean="0"/>
              <a:t>  </a:t>
            </a:r>
          </a:p>
          <a:p>
            <a:pPr eaLnBrk="1" hangingPunct="1">
              <a:defRPr/>
            </a:pPr>
            <a:endParaRPr lang="de-DE" alt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F58181-7183-49F4-A9B7-A5E304ACB569}" type="slidenum">
              <a:rPr lang="de-DE" kern="0">
                <a:solidFill>
                  <a:sysClr val="windowText" lastClr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9425" y="730250"/>
            <a:ext cx="65865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Die Ausgangslage… </a:t>
            </a:r>
            <a:endParaRPr lang="de-DE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127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8" name="Picture 4" descr="U:\digis\Fotos\0089-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61" y="3429000"/>
            <a:ext cx="399412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:\digis\Fotos\0038b-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69" y="1534996"/>
            <a:ext cx="3419475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:\digis\Fotos\Zusecomputer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544" y="1883121"/>
            <a:ext cx="3282781" cy="21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U:\digis\Fotos\Bildstelle_Dia_536_85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92" y="18973"/>
            <a:ext cx="2816212" cy="21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19672"/>
            <a:ext cx="6756420" cy="438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Inhaltsplatzhalter 1"/>
          <p:cNvSpPr>
            <a:spLocks noGrp="1"/>
          </p:cNvSpPr>
          <p:nvPr>
            <p:ph idx="1"/>
          </p:nvPr>
        </p:nvSpPr>
        <p:spPr>
          <a:xfrm>
            <a:off x="-108520" y="1196752"/>
            <a:ext cx="7853933" cy="5030019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de-DE" altLang="de-DE" dirty="0"/>
          </a:p>
          <a:p>
            <a:pPr marL="0" indent="0">
              <a:buNone/>
              <a:defRPr/>
            </a:pPr>
            <a:r>
              <a:rPr lang="de-DE" altLang="de-DE" dirty="0" smtClean="0"/>
              <a:t>	</a:t>
            </a:r>
            <a:r>
              <a:rPr lang="de-DE" altLang="de-DE" b="1" dirty="0" smtClean="0"/>
              <a:t>9500 Dias…</a:t>
            </a:r>
          </a:p>
          <a:p>
            <a:pPr marL="0" indent="0">
              <a:buNone/>
              <a:defRPr/>
            </a:pPr>
            <a:r>
              <a:rPr lang="de-DE" altLang="de-DE" b="1" dirty="0"/>
              <a:t>	</a:t>
            </a:r>
            <a:r>
              <a:rPr lang="de-DE" altLang="de-DE" b="1" dirty="0" smtClean="0"/>
              <a:t>erschließen </a:t>
            </a:r>
          </a:p>
          <a:p>
            <a:pPr marL="0" indent="0">
              <a:buNone/>
              <a:defRPr/>
            </a:pPr>
            <a:r>
              <a:rPr lang="de-DE" altLang="de-DE" b="1" dirty="0" smtClean="0"/>
              <a:t>	digitalisieren</a:t>
            </a:r>
          </a:p>
          <a:p>
            <a:pPr marL="0" indent="0">
              <a:buNone/>
              <a:defRPr/>
            </a:pPr>
            <a:r>
              <a:rPr lang="de-DE" altLang="de-DE" b="1" dirty="0" smtClean="0"/>
              <a:t>	veröffentlichen</a:t>
            </a:r>
          </a:p>
          <a:p>
            <a:pPr marL="0" indent="0">
              <a:buNone/>
              <a:defRPr/>
            </a:pPr>
            <a:endParaRPr lang="de-DE" altLang="de-DE" sz="36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altLang="de-DE" sz="3600" dirty="0" smtClean="0"/>
              <a:t>  </a:t>
            </a:r>
          </a:p>
          <a:p>
            <a:pPr eaLnBrk="1" hangingPunct="1">
              <a:defRPr/>
            </a:pPr>
            <a:endParaRPr lang="de-DE" alt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F58181-7183-49F4-A9B7-A5E304ACB569}" type="slidenum">
              <a:rPr lang="de-DE" kern="0">
                <a:solidFill>
                  <a:sysClr val="windowText" lastClr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9425" y="730250"/>
            <a:ext cx="65865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Das Ziel…</a:t>
            </a:r>
            <a:endParaRPr lang="de-DE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127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1628800"/>
            <a:ext cx="6900887" cy="4320480"/>
          </a:xfrm>
          <a:prstGeom prst="rect">
            <a:avLst/>
          </a:prstGeom>
        </p:spPr>
      </p:pic>
      <p:sp>
        <p:nvSpPr>
          <p:cNvPr id="4098" name="Inhaltsplatzhalter 1"/>
          <p:cNvSpPr>
            <a:spLocks noGrp="1"/>
          </p:cNvSpPr>
          <p:nvPr>
            <p:ph idx="1"/>
          </p:nvPr>
        </p:nvSpPr>
        <p:spPr>
          <a:xfrm>
            <a:off x="611560" y="1628799"/>
            <a:ext cx="7379915" cy="452593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altLang="de-DE" b="1" dirty="0" smtClean="0"/>
              <a:t>Schnittstelle </a:t>
            </a:r>
            <a:r>
              <a:rPr lang="de-DE" altLang="de-DE" b="1" dirty="0" err="1"/>
              <a:t>Cumulus-Augias</a:t>
            </a:r>
            <a:endParaRPr lang="de-DE" altLang="de-DE" b="1" dirty="0"/>
          </a:p>
          <a:p>
            <a:pPr marL="0" indent="0">
              <a:buNone/>
              <a:defRPr/>
            </a:pPr>
            <a:r>
              <a:rPr lang="de-DE" altLang="de-DE" b="1" dirty="0" smtClean="0"/>
              <a:t>Auto-</a:t>
            </a:r>
            <a:r>
              <a:rPr lang="de-DE" altLang="de-DE" b="1" dirty="0" err="1" smtClean="0"/>
              <a:t>Tagging</a:t>
            </a:r>
            <a:r>
              <a:rPr lang="de-DE" altLang="de-DE" b="1" dirty="0" smtClean="0"/>
              <a:t> </a:t>
            </a:r>
            <a:endParaRPr lang="de-DE" altLang="de-DE" b="1" dirty="0"/>
          </a:p>
          <a:p>
            <a:pPr marL="0" indent="0">
              <a:buNone/>
              <a:defRPr/>
            </a:pPr>
            <a:r>
              <a:rPr lang="de-DE" altLang="de-DE" b="1" dirty="0" smtClean="0"/>
              <a:t>LIDO </a:t>
            </a:r>
            <a:r>
              <a:rPr lang="de-DE" altLang="de-DE" b="1" dirty="0"/>
              <a:t>Export </a:t>
            </a:r>
            <a:endParaRPr lang="de-DE" altLang="de-DE" sz="36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BEDE2E8-30E7-4651-947B-3B732365A4F4}" type="slidenum">
              <a:rPr lang="de-DE" kern="0">
                <a:solidFill>
                  <a:sysClr val="windowText" lastClr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DE" kern="0" dirty="0">
              <a:solidFill>
                <a:sysClr val="windowText" lastClr="000000"/>
              </a:solidFill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 smtClean="0">
                <a:latin typeface="Tahoma" pitchFamily="34" charset="0"/>
              </a:rPr>
              <a:t>Marcel Ruhl </a:t>
            </a:r>
            <a:r>
              <a:rPr lang="de-DE" sz="1400" dirty="0" smtClean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 smtClean="0">
                <a:latin typeface="Tahoma" pitchFamily="34" charset="0"/>
              </a:rPr>
              <a:t> </a:t>
            </a:r>
            <a:r>
              <a:rPr lang="de-DE" sz="1400" dirty="0">
                <a:latin typeface="Tahoma" pitchFamily="34" charset="0"/>
              </a:rPr>
              <a:t>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9425" y="730250"/>
            <a:ext cx="74056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chemeClr val="accent1"/>
                </a:solidFill>
              </a:rPr>
              <a:t>Die Baustelle… </a:t>
            </a:r>
          </a:p>
        </p:txBody>
      </p:sp>
      <p:cxnSp>
        <p:nvCxnSpPr>
          <p:cNvPr id="6151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Verzeichnung der Bilder in </a:t>
            </a:r>
            <a:r>
              <a:rPr lang="de-DE" altLang="de-DE" dirty="0" err="1" smtClean="0"/>
              <a:t>Augias</a:t>
            </a:r>
            <a:r>
              <a:rPr lang="de-DE" altLang="de-DE" dirty="0" smtClean="0"/>
              <a:t> Archiv 9.2</a:t>
            </a:r>
          </a:p>
          <a:p>
            <a:pPr eaLnBrk="1" hangingPunct="1"/>
            <a:r>
              <a:rPr lang="de-DE" altLang="de-DE" dirty="0" smtClean="0"/>
              <a:t>Abteilungsübergreifende Bildrecherche durch Mitarbeiter über </a:t>
            </a:r>
            <a:r>
              <a:rPr lang="de-DE" altLang="de-DE" dirty="0" err="1" smtClean="0"/>
              <a:t>Cumulus</a:t>
            </a:r>
            <a:endParaRPr lang="de-DE" altLang="de-DE" dirty="0" smtClean="0"/>
          </a:p>
          <a:p>
            <a:pPr eaLnBrk="1" hangingPunct="1"/>
            <a:r>
              <a:rPr lang="de-DE" altLang="de-DE" dirty="0" smtClean="0"/>
              <a:t>Reduzierung der Speicherorte für Bilddaten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Bildbeschreibung aus </a:t>
            </a:r>
            <a:r>
              <a:rPr lang="de-DE" altLang="de-DE" dirty="0" err="1" smtClean="0"/>
              <a:t>Augias</a:t>
            </a:r>
            <a:r>
              <a:rPr lang="de-DE" altLang="de-DE" dirty="0" smtClean="0"/>
              <a:t> nach </a:t>
            </a:r>
            <a:r>
              <a:rPr lang="de-DE" altLang="de-DE" dirty="0" err="1" smtClean="0"/>
              <a:t>Cumulus</a:t>
            </a:r>
            <a:endParaRPr lang="de-DE" altLang="de-DE" dirty="0" smtClean="0"/>
          </a:p>
          <a:p>
            <a:pPr eaLnBrk="1" hangingPunct="1"/>
            <a:r>
              <a:rPr lang="de-DE" altLang="de-DE" dirty="0" smtClean="0"/>
              <a:t>Vorschaubilder für </a:t>
            </a:r>
            <a:r>
              <a:rPr lang="de-DE" altLang="de-DE" dirty="0" err="1" smtClean="0"/>
              <a:t>Augias</a:t>
            </a:r>
            <a:r>
              <a:rPr lang="de-DE" altLang="de-DE" dirty="0" smtClean="0"/>
              <a:t> aus </a:t>
            </a:r>
            <a:r>
              <a:rPr lang="de-DE" altLang="de-DE" dirty="0" err="1" smtClean="0"/>
              <a:t>Cumulus</a:t>
            </a:r>
            <a:endParaRPr lang="de-DE" altLang="de-DE" dirty="0" smtClean="0"/>
          </a:p>
          <a:p>
            <a:pPr eaLnBrk="1" hangingPunct="1"/>
            <a:r>
              <a:rPr lang="de-DE" altLang="de-DE" dirty="0" err="1" smtClean="0"/>
              <a:t>Rückfluß</a:t>
            </a:r>
            <a:r>
              <a:rPr lang="de-DE" altLang="de-DE" dirty="0" smtClean="0"/>
              <a:t> von Metadaten nach </a:t>
            </a:r>
            <a:r>
              <a:rPr lang="de-DE" altLang="de-DE" dirty="0" err="1" smtClean="0"/>
              <a:t>Augias</a:t>
            </a:r>
            <a:r>
              <a:rPr lang="de-DE" altLang="de-DE" dirty="0" smtClean="0"/>
              <a:t> nicht vorgesehen</a:t>
            </a:r>
          </a:p>
          <a:p>
            <a:pPr eaLnBrk="1" hangingPunct="1"/>
            <a:endParaRPr lang="de-DE" alt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618FEF3-B56D-4C52-A025-6BB1168DFF39}" type="slidenum">
              <a:rPr lang="de-DE" altLang="de-DE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5</a:t>
            </a:fld>
            <a:endParaRPr lang="de-DE" altLang="de-DE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35317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chemeClr val="accent1"/>
                </a:solidFill>
              </a:rPr>
              <a:t>Schnittstelle </a:t>
            </a:r>
            <a:r>
              <a:rPr lang="de-DE" kern="0" dirty="0" err="1" smtClean="0">
                <a:solidFill>
                  <a:schemeClr val="accent1"/>
                </a:solidFill>
              </a:rPr>
              <a:t>Cumulus</a:t>
            </a:r>
            <a:r>
              <a:rPr lang="de-DE" kern="0" dirty="0" smtClean="0">
                <a:solidFill>
                  <a:schemeClr val="accent1"/>
                </a:solidFill>
              </a:rPr>
              <a:t>/</a:t>
            </a:r>
            <a:r>
              <a:rPr lang="de-DE" kern="0" dirty="0" err="1" smtClean="0">
                <a:solidFill>
                  <a:schemeClr val="accent1"/>
                </a:solidFill>
              </a:rPr>
              <a:t>Augias</a:t>
            </a:r>
            <a:r>
              <a:rPr lang="de-DE" kern="0" dirty="0">
                <a:solidFill>
                  <a:schemeClr val="accent1"/>
                </a:solidFill>
              </a:rPr>
              <a:t> </a:t>
            </a:r>
            <a:r>
              <a:rPr lang="de-DE" kern="0" dirty="0" smtClean="0">
                <a:solidFill>
                  <a:schemeClr val="accent1"/>
                </a:solidFill>
              </a:rPr>
              <a:t>Archiv 9.2</a:t>
            </a:r>
          </a:p>
        </p:txBody>
      </p:sp>
      <p:cxnSp>
        <p:nvCxnSpPr>
          <p:cNvPr id="4103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386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93106"/>
            <a:ext cx="8884719" cy="476628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618FEF3-B56D-4C52-A025-6BB1168DFF39}" type="slidenum">
              <a:rPr lang="de-DE" altLang="de-DE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6</a:t>
            </a:fld>
            <a:endParaRPr lang="de-DE" altLang="de-DE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35317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chemeClr val="accent1"/>
                </a:solidFill>
              </a:rPr>
              <a:t>Schnittstelle </a:t>
            </a:r>
            <a:r>
              <a:rPr lang="de-DE" kern="0" dirty="0" err="1" smtClean="0">
                <a:solidFill>
                  <a:schemeClr val="accent1"/>
                </a:solidFill>
              </a:rPr>
              <a:t>Cumulus</a:t>
            </a:r>
            <a:r>
              <a:rPr lang="de-DE" kern="0" dirty="0" smtClean="0">
                <a:solidFill>
                  <a:schemeClr val="accent1"/>
                </a:solidFill>
              </a:rPr>
              <a:t>/</a:t>
            </a:r>
            <a:r>
              <a:rPr lang="de-DE" kern="0" dirty="0" err="1" smtClean="0">
                <a:solidFill>
                  <a:schemeClr val="accent1"/>
                </a:solidFill>
              </a:rPr>
              <a:t>Augias</a:t>
            </a:r>
            <a:r>
              <a:rPr lang="de-DE" kern="0" dirty="0">
                <a:solidFill>
                  <a:schemeClr val="accent1"/>
                </a:solidFill>
              </a:rPr>
              <a:t> </a:t>
            </a:r>
            <a:r>
              <a:rPr lang="de-DE" kern="0" dirty="0" smtClean="0">
                <a:solidFill>
                  <a:schemeClr val="accent1"/>
                </a:solidFill>
              </a:rPr>
              <a:t>Archiv 9.2</a:t>
            </a:r>
          </a:p>
        </p:txBody>
      </p:sp>
      <p:cxnSp>
        <p:nvCxnSpPr>
          <p:cNvPr id="4103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37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98" y="1484314"/>
            <a:ext cx="4397542" cy="464185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618FEF3-B56D-4C52-A025-6BB1168DFF39}" type="slidenum">
              <a:rPr lang="de-DE" altLang="de-DE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7</a:t>
            </a:fld>
            <a:endParaRPr lang="de-DE" altLang="de-DE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35317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chemeClr val="accent1"/>
                </a:solidFill>
              </a:rPr>
              <a:t>Schnittstelle </a:t>
            </a:r>
            <a:r>
              <a:rPr lang="de-DE" kern="0" dirty="0" err="1" smtClean="0">
                <a:solidFill>
                  <a:schemeClr val="accent1"/>
                </a:solidFill>
              </a:rPr>
              <a:t>Cumulus</a:t>
            </a:r>
            <a:r>
              <a:rPr lang="de-DE" kern="0" dirty="0" smtClean="0">
                <a:solidFill>
                  <a:schemeClr val="accent1"/>
                </a:solidFill>
              </a:rPr>
              <a:t>/</a:t>
            </a:r>
            <a:r>
              <a:rPr lang="de-DE" kern="0" dirty="0" err="1" smtClean="0">
                <a:solidFill>
                  <a:schemeClr val="accent1"/>
                </a:solidFill>
              </a:rPr>
              <a:t>Augias</a:t>
            </a:r>
            <a:r>
              <a:rPr lang="de-DE" kern="0" dirty="0">
                <a:solidFill>
                  <a:schemeClr val="accent1"/>
                </a:solidFill>
              </a:rPr>
              <a:t> </a:t>
            </a:r>
            <a:r>
              <a:rPr lang="de-DE" kern="0" dirty="0" smtClean="0">
                <a:solidFill>
                  <a:schemeClr val="accent1"/>
                </a:solidFill>
              </a:rPr>
              <a:t>Archiv 9.2</a:t>
            </a:r>
          </a:p>
        </p:txBody>
      </p:sp>
      <p:cxnSp>
        <p:nvCxnSpPr>
          <p:cNvPr id="4103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458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3" y="1381977"/>
            <a:ext cx="8886326" cy="4783873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618FEF3-B56D-4C52-A025-6BB1168DFF39}" type="slidenum">
              <a:rPr lang="de-DE" altLang="de-DE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8</a:t>
            </a:fld>
            <a:endParaRPr lang="de-DE" altLang="de-DE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35317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chemeClr val="accent1"/>
                </a:solidFill>
              </a:rPr>
              <a:t>Schnittstelle </a:t>
            </a:r>
            <a:r>
              <a:rPr lang="de-DE" kern="0" dirty="0" err="1" smtClean="0">
                <a:solidFill>
                  <a:schemeClr val="accent1"/>
                </a:solidFill>
              </a:rPr>
              <a:t>Cumulus</a:t>
            </a:r>
            <a:r>
              <a:rPr lang="de-DE" kern="0" dirty="0" smtClean="0">
                <a:solidFill>
                  <a:schemeClr val="accent1"/>
                </a:solidFill>
              </a:rPr>
              <a:t>/</a:t>
            </a:r>
            <a:r>
              <a:rPr lang="de-DE" kern="0" dirty="0" err="1" smtClean="0">
                <a:solidFill>
                  <a:schemeClr val="accent1"/>
                </a:solidFill>
              </a:rPr>
              <a:t>Augias</a:t>
            </a:r>
            <a:r>
              <a:rPr lang="de-DE" kern="0" dirty="0">
                <a:solidFill>
                  <a:schemeClr val="accent1"/>
                </a:solidFill>
              </a:rPr>
              <a:t> </a:t>
            </a:r>
            <a:r>
              <a:rPr lang="de-DE" kern="0" dirty="0" smtClean="0">
                <a:solidFill>
                  <a:schemeClr val="accent1"/>
                </a:solidFill>
              </a:rPr>
              <a:t>Archiv 9.2</a:t>
            </a:r>
          </a:p>
        </p:txBody>
      </p:sp>
      <p:cxnSp>
        <p:nvCxnSpPr>
          <p:cNvPr id="4103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Ellipse 8"/>
          <p:cNvSpPr/>
          <p:nvPr/>
        </p:nvSpPr>
        <p:spPr>
          <a:xfrm>
            <a:off x="4139952" y="1381977"/>
            <a:ext cx="576064" cy="5348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403648" y="2247164"/>
            <a:ext cx="3096344" cy="377412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3" y="1381977"/>
            <a:ext cx="8886326" cy="4783873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618FEF3-B56D-4C52-A025-6BB1168DFF39}" type="slidenum">
              <a:rPr lang="de-DE" altLang="de-DE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9</a:t>
            </a:fld>
            <a:endParaRPr lang="de-DE" altLang="de-DE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5600" y="260350"/>
            <a:ext cx="63039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600" dirty="0">
                <a:latin typeface="Tahoma" pitchFamily="34" charset="0"/>
                <a:cs typeface="Tahoma" pitchFamily="34" charset="0"/>
              </a:rPr>
              <a:t>Herbsttagung 2019 | 21.10.2019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73501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6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6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Stiftung Deutsches Technikmuseum Berlin</a:t>
            </a:r>
          </a:p>
          <a:p>
            <a:pPr>
              <a:lnSpc>
                <a:spcPts val="1700"/>
              </a:lnSpc>
              <a:defRPr/>
            </a:pPr>
            <a:r>
              <a:rPr lang="de-DE" sz="1400" dirty="0">
                <a:latin typeface="Tahoma" pitchFamily="34" charset="0"/>
              </a:rPr>
              <a:t>Marcel Ruhl </a:t>
            </a:r>
            <a:r>
              <a:rPr lang="de-DE" sz="1400" dirty="0">
                <a:solidFill>
                  <a:schemeClr val="accent6"/>
                </a:solidFill>
                <a:latin typeface="Tahoma" pitchFamily="34" charset="0"/>
              </a:rPr>
              <a:t>|</a:t>
            </a:r>
            <a:r>
              <a:rPr lang="de-DE" sz="1400" dirty="0">
                <a:latin typeface="Tahoma" pitchFamily="34" charset="0"/>
              </a:rPr>
              <a:t> Bettina Gries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765175"/>
            <a:ext cx="8353176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+mj-lt"/>
                <a:ea typeface="+mj-ea"/>
                <a:cs typeface="+mj-cs"/>
              </a:defRPr>
            </a:lvl1pPr>
            <a:lvl2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2pPr>
            <a:lvl3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3pPr>
            <a:lvl4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4pPr>
            <a:lvl5pPr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5pPr>
            <a:lvl6pPr marL="4572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6pPr>
            <a:lvl7pPr marL="9144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7pPr>
            <a:lvl8pPr marL="13716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8pPr>
            <a:lvl9pPr marL="1828800" algn="l" defTabSz="1016000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2C3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chemeClr val="accent1"/>
                </a:solidFill>
              </a:rPr>
              <a:t>Schnittstelle </a:t>
            </a:r>
            <a:r>
              <a:rPr lang="de-DE" kern="0" dirty="0" err="1" smtClean="0">
                <a:solidFill>
                  <a:schemeClr val="accent1"/>
                </a:solidFill>
              </a:rPr>
              <a:t>Cumulus</a:t>
            </a:r>
            <a:r>
              <a:rPr lang="de-DE" kern="0" dirty="0" smtClean="0">
                <a:solidFill>
                  <a:schemeClr val="accent1"/>
                </a:solidFill>
              </a:rPr>
              <a:t>/</a:t>
            </a:r>
            <a:r>
              <a:rPr lang="de-DE" kern="0" dirty="0" err="1" smtClean="0">
                <a:solidFill>
                  <a:schemeClr val="accent1"/>
                </a:solidFill>
              </a:rPr>
              <a:t>Augias</a:t>
            </a:r>
            <a:r>
              <a:rPr lang="de-DE" kern="0" dirty="0">
                <a:solidFill>
                  <a:schemeClr val="accent1"/>
                </a:solidFill>
              </a:rPr>
              <a:t> </a:t>
            </a:r>
            <a:r>
              <a:rPr lang="de-DE" kern="0" dirty="0" smtClean="0">
                <a:solidFill>
                  <a:schemeClr val="accent1"/>
                </a:solidFill>
              </a:rPr>
              <a:t>Archiv 9.2</a:t>
            </a:r>
          </a:p>
        </p:txBody>
      </p:sp>
      <p:cxnSp>
        <p:nvCxnSpPr>
          <p:cNvPr id="4103" name="Gerade Verbindung 7"/>
          <p:cNvCxnSpPr>
            <a:cxnSpLocks noChangeShapeType="1"/>
          </p:cNvCxnSpPr>
          <p:nvPr/>
        </p:nvCxnSpPr>
        <p:spPr bwMode="auto">
          <a:xfrm>
            <a:off x="441325" y="1412875"/>
            <a:ext cx="2159000" cy="0"/>
          </a:xfrm>
          <a:prstGeom prst="line">
            <a:avLst/>
          </a:prstGeom>
          <a:noFill/>
          <a:ln w="57150" cap="rnd" algn="ctr">
            <a:solidFill>
              <a:srgbClr val="C300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Ellipse 3"/>
          <p:cNvSpPr/>
          <p:nvPr/>
        </p:nvSpPr>
        <p:spPr>
          <a:xfrm>
            <a:off x="3995936" y="2276872"/>
            <a:ext cx="576064" cy="57606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7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TB_PowerPoint_Vorlage">
  <a:themeElements>
    <a:clrScheme name="SDTB-Hausfarben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08080"/>
      </a:accent1>
      <a:accent2>
        <a:srgbClr val="0082C3"/>
      </a:accent2>
      <a:accent3>
        <a:srgbClr val="000000"/>
      </a:accent3>
      <a:accent4>
        <a:srgbClr val="375587"/>
      </a:accent4>
      <a:accent5>
        <a:srgbClr val="5F5091"/>
      </a:accent5>
      <a:accent6>
        <a:srgbClr val="C30023"/>
      </a:accent6>
      <a:hlink>
        <a:srgbClr val="0000FF"/>
      </a:hlink>
      <a:folHlink>
        <a:srgbClr val="7030A0"/>
      </a:folHlink>
    </a:clrScheme>
    <a:fontScheme name="SDTB-Hausschrift Präsentation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SDTB_PowerPoint_Vorlage</Template>
  <TotalTime>0</TotalTime>
  <Words>486</Words>
  <Application>Microsoft Office PowerPoint</Application>
  <PresentationFormat>Bildschirmpräsentation (4:3)</PresentationFormat>
  <Paragraphs>121</Paragraphs>
  <Slides>15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SDTB_PowerPoint_Vorlage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SDTB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Gries, Bettina</dc:creator>
  <cp:lastModifiedBy>Gries, Bettina</cp:lastModifiedBy>
  <cp:revision>12</cp:revision>
  <cp:lastPrinted>2014-06-12T14:43:20Z</cp:lastPrinted>
  <dcterms:created xsi:type="dcterms:W3CDTF">2019-06-17T15:57:24Z</dcterms:created>
  <dcterms:modified xsi:type="dcterms:W3CDTF">2019-10-09T12:02:45Z</dcterms:modified>
</cp:coreProperties>
</file>